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 SemiBold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ontserrat ExtraBold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BOUCHOUCHA MOHAMMEDELAMIN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4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ExtraBold-bold.fntdata"/><Relationship Id="rId21" Type="http://schemas.openxmlformats.org/officeDocument/2006/relationships/slide" Target="slides/slide15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SemiBold-bold.fntdata"/><Relationship Id="rId14" Type="http://schemas.openxmlformats.org/officeDocument/2006/relationships/slide" Target="slides/slide8.xml"/><Relationship Id="rId36" Type="http://schemas.openxmlformats.org/officeDocument/2006/relationships/font" Target="fonts/Nunito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Nunito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17T16:21:14.938">
    <p:pos x="6000" y="0"/>
    <p:text>Points to mention:
The importance of convolution operation.
CNN = Conv+Pooling+ relu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17T12:14:29.245">
    <p:pos x="6000" y="0"/>
    <p:text>Points to mention:
Learning filters features is the mainly used method, always when saying a CNN layer it's saying a Convolution layer where we have kernels that we need to learn their features based on the data we have.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17T12:07:44.839">
    <p:pos x="6000" y="0"/>
    <p:text>Points to mention:
- Previous CNN concepts are included.
- We work mainly by learning filter features in CNN.
... add here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f7bfa9c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9f7bfa9c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9f7bfb9c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9f7bfb9c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9f7bfb9c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9f7bfb9c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9f7bfb9c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9f7bfb9c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9f7bfb9c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9f7bfb9c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9f7bfb9c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9f7bfb9c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9f7bfb9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9f7bfb9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9f7bfb9c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9f7bfb9c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a45d2c5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a45d2c5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a45d2c53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a45d2c5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9219904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9219904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9f7bfb9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9f7bfb9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9f7bfb9c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9f7bfb9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9f7bfb9c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9f7bfb9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9f7bfb9c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9f7bfb9c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9f7bfb9c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9f7bfb9c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9f7bfb9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9f7bfb9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9f7bfa9c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9f7bfa9c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9f7bfa9c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9f7bfa9c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9f7bfa9c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9f7bfa9c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9219904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9219904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997487f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997487f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b188ce6c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b188ce6c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b188ce6c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b188ce6c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b188ce6c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b188ce6c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b188ce6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b188ce6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9f7bfa9c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9f7bfa9c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9f7bfa9c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9f7bfa9c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8.gif"/><Relationship Id="rId5" Type="http://schemas.openxmlformats.org/officeDocument/2006/relationships/hyperlink" Target="https://pyimagesearch.com/2015/03/23/sliding-windows-for-object-detection-with-python-and-opencv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hyperlink" Target="https://www.youtube.com/playlist?list=PLkDaE6sCZn6Gl29AoE31iwdVwSG-KnDz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s://towardsdatascience.com/exploring-object-detection-with-r-cnn-models-a-comprehensive-beginners-guide-part-2-685bc89775e2" TargetMode="External"/><Relationship Id="rId7" Type="http://schemas.openxmlformats.org/officeDocument/2006/relationships/hyperlink" Target="https://arxiv.org/abs/1311.252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506.026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344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87700" y="1627875"/>
            <a:ext cx="556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Hello and Welcome to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 Camp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The solution to </a:t>
            </a:r>
            <a:r>
              <a:rPr lang="fr" sz="1700">
                <a:solidFill>
                  <a:schemeClr val="dk2"/>
                </a:solidFill>
              </a:rPr>
              <a:t>this problem is </a:t>
            </a:r>
            <a:r>
              <a:rPr b="1" lang="fr" sz="1700">
                <a:solidFill>
                  <a:schemeClr val="dk1"/>
                </a:solidFill>
              </a:rPr>
              <a:t>dividing the image to grid cells </a:t>
            </a:r>
            <a:r>
              <a:rPr lang="fr" sz="1700">
                <a:solidFill>
                  <a:schemeClr val="dk1"/>
                </a:solidFill>
              </a:rPr>
              <a:t>( equal boxes )</a:t>
            </a:r>
            <a:r>
              <a:rPr lang="fr" sz="1700">
                <a:solidFill>
                  <a:schemeClr val="dk2"/>
                </a:solidFill>
              </a:rPr>
              <a:t>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2"/>
                </a:solidFill>
              </a:rPr>
              <a:t>And for each grid cell we find the Bounding boxes which their center is in the cell.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2"/>
                </a:solidFill>
              </a:rPr>
              <a:t>We Choose one bounding box per grid cell using the </a:t>
            </a:r>
            <a:r>
              <a:rPr b="1" lang="fr" sz="1700">
                <a:solidFill>
                  <a:schemeClr val="dk1"/>
                </a:solidFill>
              </a:rPr>
              <a:t>non-max suppression technique</a:t>
            </a:r>
            <a:r>
              <a:rPr lang="fr" sz="1700">
                <a:solidFill>
                  <a:schemeClr val="dk2"/>
                </a:solidFill>
              </a:rPr>
              <a:t>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Then </a:t>
            </a:r>
            <a:r>
              <a:rPr b="1" lang="fr" sz="1700">
                <a:solidFill>
                  <a:schemeClr val="dk1"/>
                </a:solidFill>
              </a:rPr>
              <a:t>one class</a:t>
            </a:r>
            <a:r>
              <a:rPr lang="fr" sz="1700">
                <a:solidFill>
                  <a:schemeClr val="dk2"/>
                </a:solidFill>
              </a:rPr>
              <a:t> per bounding box. ( YOLOV1 )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</a:rPr>
              <a:t>But How can YOLO process all boxes in parallel and still perform very fast ?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It’s due to its architecture layers of convolution, Loss computation for training.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890850" y="1848450"/>
            <a:ext cx="736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Prediction</a:t>
            </a: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phase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831275" y="2825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</a:rPr>
              <a:t>D</a:t>
            </a:r>
            <a:r>
              <a:rPr b="1" lang="fr" sz="1700">
                <a:solidFill>
                  <a:schemeClr val="dk1"/>
                </a:solidFill>
              </a:rPr>
              <a:t>ividing the image to grid cells </a:t>
            </a:r>
            <a:r>
              <a:rPr lang="fr" sz="1700">
                <a:solidFill>
                  <a:schemeClr val="dk1"/>
                </a:solidFill>
              </a:rPr>
              <a:t>( equal boxes )</a:t>
            </a:r>
            <a:r>
              <a:rPr lang="fr" sz="1700">
                <a:solidFill>
                  <a:schemeClr val="dk2"/>
                </a:solidFill>
              </a:rPr>
              <a:t>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450" y="213300"/>
            <a:ext cx="344805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00" y="149374"/>
            <a:ext cx="7544075" cy="30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83100" y="3280425"/>
            <a:ext cx="558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And for each grid cell we find the Bounding boxes which their center is in the cell.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115175" y="3549475"/>
            <a:ext cx="4612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</a:rPr>
              <a:t>We Choose one bounding box per grid cell using the </a:t>
            </a:r>
            <a:r>
              <a:rPr b="1" lang="fr" sz="1700">
                <a:solidFill>
                  <a:schemeClr val="dk1"/>
                </a:solidFill>
              </a:rPr>
              <a:t>non-max suppression technique</a:t>
            </a:r>
            <a:r>
              <a:rPr lang="fr" sz="1700">
                <a:solidFill>
                  <a:schemeClr val="dk2"/>
                </a:solidFill>
              </a:rPr>
              <a:t>: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If </a:t>
            </a:r>
            <a:r>
              <a:rPr b="1" lang="fr" sz="1700">
                <a:solidFill>
                  <a:schemeClr val="dk1"/>
                </a:solidFill>
              </a:rPr>
              <a:t>IOU</a:t>
            </a:r>
            <a:r>
              <a:rPr lang="fr" sz="1700">
                <a:solidFill>
                  <a:schemeClr val="dk1"/>
                </a:solidFill>
              </a:rPr>
              <a:t> </a:t>
            </a:r>
            <a:r>
              <a:rPr b="1" lang="fr" sz="1700">
                <a:solidFill>
                  <a:schemeClr val="dk1"/>
                </a:solidFill>
              </a:rPr>
              <a:t>&gt;</a:t>
            </a:r>
            <a:r>
              <a:rPr lang="fr" sz="1700">
                <a:solidFill>
                  <a:schemeClr val="dk1"/>
                </a:solidFill>
              </a:rPr>
              <a:t> </a:t>
            </a:r>
            <a:r>
              <a:rPr b="1" lang="fr" sz="1700">
                <a:solidFill>
                  <a:schemeClr val="dk1"/>
                </a:solidFill>
              </a:rPr>
              <a:t>Threshold: Take the box with biggest confidence.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173" y="248400"/>
            <a:ext cx="3138325" cy="3301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258788"/>
            <a:ext cx="39147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700" y="958575"/>
            <a:ext cx="3881363" cy="25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738825" y="3801300"/>
            <a:ext cx="56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</a:rPr>
              <a:t>Then </a:t>
            </a:r>
            <a:r>
              <a:rPr b="1" lang="fr" sz="2000">
                <a:solidFill>
                  <a:schemeClr val="dk1"/>
                </a:solidFill>
              </a:rPr>
              <a:t>one class</a:t>
            </a:r>
            <a:r>
              <a:rPr lang="fr" sz="2000">
                <a:solidFill>
                  <a:schemeClr val="dk2"/>
                </a:solidFill>
              </a:rPr>
              <a:t> per bounding box: the final confidence of prediction is the probability of the class multiplied by C.</a:t>
            </a:r>
            <a:endParaRPr sz="1700"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275" y="191923"/>
            <a:ext cx="5675451" cy="3609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890850" y="1848450"/>
            <a:ext cx="736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 phase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455925" y="367425"/>
            <a:ext cx="6739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Input:</a:t>
            </a:r>
            <a:r>
              <a:rPr lang="fr" sz="1800">
                <a:solidFill>
                  <a:schemeClr val="dk1"/>
                </a:solidFill>
              </a:rPr>
              <a:t> Image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Output:</a:t>
            </a:r>
            <a:r>
              <a:rPr lang="fr" sz="1800">
                <a:solidFill>
                  <a:schemeClr val="dk1"/>
                </a:solidFill>
              </a:rPr>
              <a:t> Vector [C,Bx,By,Bw,Bh,P(C1)</a:t>
            </a:r>
            <a:r>
              <a:rPr lang="fr" sz="1800">
                <a:solidFill>
                  <a:schemeClr val="dk1"/>
                </a:solidFill>
              </a:rPr>
              <a:t>,P(C2),...,P(Cn)</a:t>
            </a:r>
            <a:r>
              <a:rPr lang="fr" sz="1800">
                <a:solidFill>
                  <a:schemeClr val="dk1"/>
                </a:solidFill>
              </a:rPr>
              <a:t> ]*B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B is number of boxes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Loss Function: </a:t>
            </a:r>
            <a:r>
              <a:rPr lang="fr" sz="1800">
                <a:solidFill>
                  <a:schemeClr val="dk1"/>
                </a:solidFill>
              </a:rPr>
              <a:t>Total Loss=λ coord.Coordination Loss+λ conf</a:t>
            </a:r>
            <a:r>
              <a:rPr lang="fr" sz="1800">
                <a:solidFill>
                  <a:schemeClr val="dk1"/>
                </a:solidFill>
              </a:rPr>
              <a:t>.</a:t>
            </a:r>
            <a:r>
              <a:rPr lang="fr" sz="1800">
                <a:solidFill>
                  <a:schemeClr val="dk1"/>
                </a:solidFill>
              </a:rPr>
              <a:t>Confidence Loss+λ class.Class Loss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38" y="1922250"/>
            <a:ext cx="44672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38" y="206375"/>
            <a:ext cx="4467225" cy="2514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30"/>
          <p:cNvSpPr txBox="1"/>
          <p:nvPr/>
        </p:nvSpPr>
        <p:spPr>
          <a:xfrm>
            <a:off x="4875250" y="170075"/>
            <a:ext cx="4164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Localization Loss (L_coord):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Measures the error in predicting the bounding box coordinates (x, y, w, h) relative to the ground truth.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mean squared error (MSE).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Confidence Loss (L_conf):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Represents the confidence of the model in predicting an object within a bounding box. ( binary cross-entropy 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Classification Loss (L_class):</a:t>
            </a:r>
            <a:r>
              <a:rPr lang="fr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Measures the error in predicting the class probabilities for each bounding box. (categorical cross-entropy loss)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474" y="154875"/>
            <a:ext cx="3862974" cy="47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48625" y="1526000"/>
            <a:ext cx="83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YOLO for image recognition</a:t>
            </a:r>
            <a:endParaRPr sz="3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93675" y="2571750"/>
            <a:ext cx="687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BOUCHOUCHA </a:t>
            </a:r>
            <a:r>
              <a:rPr b="1"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Mohammed El Amine 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BOUMEDINE billal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890850" y="1848450"/>
            <a:ext cx="736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Architecture of the model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574950" y="865425"/>
            <a:ext cx="79941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2"/>
                </a:solidFill>
              </a:rPr>
              <a:t>Backbone:</a:t>
            </a:r>
            <a:r>
              <a:rPr lang="fr" sz="1700">
                <a:solidFill>
                  <a:schemeClr val="dk2"/>
                </a:solidFill>
              </a:rPr>
              <a:t> </a:t>
            </a:r>
            <a:r>
              <a:rPr lang="fr" sz="1700">
                <a:solidFill>
                  <a:schemeClr val="dk1"/>
                </a:solidFill>
              </a:rPr>
              <a:t>CNN that is responsible for</a:t>
            </a:r>
            <a:r>
              <a:rPr lang="fr" sz="1700">
                <a:solidFill>
                  <a:schemeClr val="dk2"/>
                </a:solidFill>
              </a:rPr>
              <a:t> </a:t>
            </a:r>
            <a:r>
              <a:rPr lang="fr" sz="1700">
                <a:solidFill>
                  <a:schemeClr val="dk1"/>
                </a:solidFill>
              </a:rPr>
              <a:t>extracting hierarchical features from the input image. Common choices for the backbone architecture include Darknet-19 or Darknet-53, which are variants of the Darknet architecture.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2"/>
                </a:solidFill>
              </a:rPr>
              <a:t>Neck: </a:t>
            </a:r>
            <a:r>
              <a:rPr lang="fr" sz="1700">
                <a:solidFill>
                  <a:schemeClr val="dk1"/>
                </a:solidFill>
              </a:rPr>
              <a:t>Same as Backbone ( Optional ).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2"/>
                </a:solidFill>
              </a:rPr>
              <a:t>Head: </a:t>
            </a:r>
            <a:r>
              <a:rPr lang="fr" sz="1700">
                <a:solidFill>
                  <a:schemeClr val="dk1"/>
                </a:solidFill>
              </a:rPr>
              <a:t>The head is the final part of the YOLO architecture and is primarily responsible for predicting bounding boxes and class probabilities. Comprising several convolutional layers and fully connected layers.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These predictions include the coordinates of bounding boxes (center, width, height) and associated class probabilities for objects within the image.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920" y="763462"/>
            <a:ext cx="6608154" cy="2929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34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https://opencv-tutorial.readthedocs.io/en/latest/yolo/yolo.html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890850" y="1848450"/>
            <a:ext cx="736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Practise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574950" y="560625"/>
            <a:ext cx="79941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858075" y="4469200"/>
            <a:ext cx="75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https://opencv-tutorial.readthedocs.io/en/latest/yolo/yolo.html</a:t>
            </a:r>
            <a:endParaRPr/>
          </a:p>
        </p:txBody>
      </p:sp>
      <p:sp>
        <p:nvSpPr>
          <p:cNvPr id="273" name="Google Shape;273;p36"/>
          <p:cNvSpPr txBox="1"/>
          <p:nvPr/>
        </p:nvSpPr>
        <p:spPr>
          <a:xfrm>
            <a:off x="1921500" y="1815875"/>
            <a:ext cx="514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chemeClr val="dk1"/>
                </a:solidFill>
              </a:rPr>
              <a:t>Let’s do some coding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890850" y="1753550"/>
            <a:ext cx="7362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Appendix</a:t>
            </a:r>
            <a:endParaRPr sz="41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/>
        </p:nvSpPr>
        <p:spPr>
          <a:xfrm>
            <a:off x="549675" y="282700"/>
            <a:ext cx="5190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</a:rPr>
              <a:t>Appendix - A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4500" y="752850"/>
            <a:ext cx="68745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</a:rPr>
              <a:t>Handcrafted filters: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Years: Pre-1990s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Research Paper: While there might not be a single specific paper, early works in computer vision involved handcrafted filters for edge detection and image processing. Papers like "Computer Vision: Algorithms and Applications" by Richard Szeliski (2010) provide an overview of classical techniques.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</a:rPr>
              <a:t>Learning parameters of filters: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Years: Late 1990s - Early 2000s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Research Paper: "Gradient-Based Learning Applied to Document Recognition" by Yann LeCun, Léon Bottou, Yoshua Bengio, and Patrick Haffner (1998) - This paper introduced the concept of learning parameters in convolutional neural networks for handwritten digit recognition.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</a:rPr>
              <a:t>Image segmentation and advanced models: DPM, R-CNN: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Years: Early to mid-2010s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Research Papers: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"Object Recognition from Local Scale-Invariant Features" by David G. Lowe (2004) - Introduces SIFT, which became a key component in later methods.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"Deformable Part Models are Convolutional Neural Networks" by Ross Girshick, Forrest Iandola, Trevor Darrell, and Jitendra Malik (2015) - This work discusses the DPM model.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549675" y="282700"/>
            <a:ext cx="5190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chemeClr val="dk2"/>
                </a:solidFill>
              </a:rPr>
              <a:t>Appendix - A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92475" y="775250"/>
            <a:ext cx="71895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</a:rPr>
              <a:t>R-CNN: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Year: 2013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Research Paper: "Rich feature hierarchies for accurate object detection and semantic segmentation" by Ross Girshick, Jeff Donahue, Trevor Darrell, and Jitendra Malik (arXiv:1311.2524) - Introduces the R-CNN approach.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</a:rPr>
              <a:t>Fast R-CNN, Faster R-CNN: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Years: 2015 (Fast R-CNN), 2016 (Faster R-CNN)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Research Papers: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"Fast R-CNN" by Ross Girshick (2015) - Describes the Fast R-CNN architecture.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"Faster R-CNN: Towards Real-Time Object Detection with Region Proposal Networks" by Shaoqing Ren, Kaiming He, Ross Girshick, and Jian Sun (2016) - Introduces Faster R-CNN with an integrated region proposal network.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</a:rPr>
              <a:t>YOLO: You Only Look Once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Year: 2016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</a:rPr>
              <a:t>Research Paper: "You Only Look Once: Unified, Real-Time Object Detection" by Joseph Redmon, Santosh Divvala, Ross Girshick, and Ali Farhadi (arXiv:1506.02640) - Introduces the YOLO (You Only Look Once) approach for real-time object detection.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549675" y="282700"/>
            <a:ext cx="5190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chemeClr val="dk2"/>
                </a:solidFill>
              </a:rPr>
              <a:t>Appendix - B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4267475" y="1125800"/>
            <a:ext cx="47595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fr" sz="1600">
                <a:solidFill>
                  <a:schemeClr val="dk1"/>
                </a:solidFill>
                <a:highlight>
                  <a:schemeClr val="lt1"/>
                </a:highlight>
              </a:rPr>
              <a:t>Sliding Window </a:t>
            </a:r>
            <a:r>
              <a:rPr b="1" lang="fr" sz="1600">
                <a:solidFill>
                  <a:schemeClr val="dk1"/>
                </a:solidFill>
                <a:highlight>
                  <a:schemeClr val="lt1"/>
                </a:highlight>
              </a:rPr>
              <a:t>Algorithm: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</a:rPr>
              <a:t>it is used in these Computer vision techniques: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</a:rPr>
              <a:t>Histogram of Oriented Gradients, Integral Channel Features, Cascade Classifier (Viola-Jones), Deformable Part Models.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50" y="1016088"/>
            <a:ext cx="3955076" cy="311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40"/>
          <p:cNvSpPr txBox="1"/>
          <p:nvPr/>
        </p:nvSpPr>
        <p:spPr>
          <a:xfrm>
            <a:off x="591375" y="4061950"/>
            <a:ext cx="40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u="sng">
                <a:solidFill>
                  <a:schemeClr val="hlink"/>
                </a:solidFill>
                <a:hlinkClick r:id="rId5"/>
              </a:rPr>
              <a:t>https://pyimagesearch.com/2015/03/23/sliding-windows-for-object-detection-with-python-and-opencv/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1543050" y="1504050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 for attending 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3608075" y="2418675"/>
            <a:ext cx="2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any questions ?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49675" y="282700"/>
            <a:ext cx="5190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</a:rPr>
              <a:t>Table of index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49675" y="1762950"/>
            <a:ext cx="79941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Evolution of Computer Vision techniques.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YOLO: The new way of doing CV.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Prediction phase.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Training phase.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Architecture of the model.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Practise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890850" y="1848450"/>
            <a:ext cx="736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Evolution of</a:t>
            </a: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CV techniques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49675" y="282700"/>
            <a:ext cx="5190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</a:rPr>
              <a:t>Evolution of CV techniques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74950" y="1482150"/>
            <a:ext cx="79941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>
                <a:solidFill>
                  <a:schemeClr val="dk2"/>
                </a:solidFill>
              </a:rPr>
              <a:t>Handcrafted filters.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>
                <a:solidFill>
                  <a:schemeClr val="dk2"/>
                </a:solidFill>
              </a:rPr>
              <a:t>Learning parameters of filters.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>
                <a:solidFill>
                  <a:schemeClr val="dk2"/>
                </a:solidFill>
              </a:rPr>
              <a:t>Image segmentation and advanced model’s pipelines, </a:t>
            </a:r>
            <a:r>
              <a:rPr b="1" lang="fr" sz="1600">
                <a:solidFill>
                  <a:schemeClr val="dk2"/>
                </a:solidFill>
              </a:rPr>
              <a:t>DPM, R-CNN</a:t>
            </a:r>
            <a:r>
              <a:rPr lang="fr" sz="1600">
                <a:solidFill>
                  <a:schemeClr val="dk2"/>
                </a:solidFill>
              </a:rPr>
              <a:t>, m</a:t>
            </a:r>
            <a:r>
              <a:rPr lang="fr" sz="1600">
                <a:solidFill>
                  <a:schemeClr val="dk2"/>
                </a:solidFill>
              </a:rPr>
              <a:t>ainly using Sliding windows techniques.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fr" sz="1600">
                <a:solidFill>
                  <a:schemeClr val="dk2"/>
                </a:solidFill>
              </a:rPr>
              <a:t>2013: R-CNN:  Region proposal =&gt; Feature extraction =&gt; SV</a:t>
            </a:r>
            <a:r>
              <a:rPr lang="fr" sz="1600">
                <a:solidFill>
                  <a:schemeClr val="dk2"/>
                </a:solidFill>
              </a:rPr>
              <a:t>M.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fr" sz="1600">
                <a:solidFill>
                  <a:schemeClr val="dk2"/>
                </a:solidFill>
              </a:rPr>
              <a:t>Fast R-CNN, Faster R-CNN.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>
                <a:solidFill>
                  <a:schemeClr val="dk2"/>
                </a:solidFill>
              </a:rPr>
              <a:t>The new way of doing Computer vision: YOLO.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700">
                <a:solidFill>
                  <a:schemeClr val="dk2"/>
                </a:solidFill>
              </a:rPr>
              <a:t>Check appendix for more detailed historical sequence of events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122575" y="3949950"/>
            <a:ext cx="586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3700"/>
            <a:ext cx="3641024" cy="205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5" y="2890841"/>
            <a:ext cx="4313306" cy="1217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8"/>
          <p:cNvSpPr txBox="1"/>
          <p:nvPr/>
        </p:nvSpPr>
        <p:spPr>
          <a:xfrm>
            <a:off x="3993400" y="432025"/>
            <a:ext cx="390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Handcrafted filters: </a:t>
            </a:r>
            <a:r>
              <a:rPr lang="fr" sz="1600">
                <a:solidFill>
                  <a:schemeClr val="dk1"/>
                </a:solidFill>
              </a:rPr>
              <a:t>We have some mathematically based kernels to do detection, some other kernels are: </a:t>
            </a:r>
            <a:r>
              <a:rPr b="1" lang="fr" sz="1600">
                <a:solidFill>
                  <a:schemeClr val="dk1"/>
                </a:solidFill>
              </a:rPr>
              <a:t>Sobol</a:t>
            </a:r>
            <a:r>
              <a:rPr lang="fr" sz="1600">
                <a:solidFill>
                  <a:schemeClr val="dk1"/>
                </a:solidFill>
              </a:rPr>
              <a:t> and </a:t>
            </a:r>
            <a:r>
              <a:rPr b="1" lang="fr" sz="1600">
                <a:solidFill>
                  <a:schemeClr val="dk1"/>
                </a:solidFill>
              </a:rPr>
              <a:t>Schar</a:t>
            </a:r>
            <a:r>
              <a:rPr lang="fr" sz="1600">
                <a:solidFill>
                  <a:schemeClr val="dk1"/>
                </a:solidFill>
              </a:rPr>
              <a:t>, these are mainly used for simple computer vision tasks.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672800" y="2814650"/>
            <a:ext cx="3298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Learning</a:t>
            </a:r>
            <a:r>
              <a:rPr b="1" lang="fr" sz="1600">
                <a:solidFill>
                  <a:schemeClr val="dk1"/>
                </a:solidFill>
              </a:rPr>
              <a:t> filters features: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Used to detect different edge structures, so that our kernels learn to extract the right data.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444925" y="4729175"/>
            <a:ext cx="620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7"/>
              </a:rPr>
              <a:t>Convolutional Neural Networks (Course 4 of the Deep Learning Specialization)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00" y="467475"/>
            <a:ext cx="4998497" cy="20525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9"/>
          <p:cNvSpPr txBox="1"/>
          <p:nvPr/>
        </p:nvSpPr>
        <p:spPr>
          <a:xfrm>
            <a:off x="5447150" y="467475"/>
            <a:ext cx="3501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Region based models: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this technique was developed due to the limitations of simple CNN to work on complexe pictures, we had then </a:t>
            </a:r>
            <a:r>
              <a:rPr b="1" lang="fr" sz="1600">
                <a:solidFill>
                  <a:schemeClr val="dk1"/>
                </a:solidFill>
              </a:rPr>
              <a:t>FAST R-CNN</a:t>
            </a:r>
            <a:r>
              <a:rPr lang="fr" sz="1600">
                <a:solidFill>
                  <a:schemeClr val="dk2"/>
                </a:solidFill>
              </a:rPr>
              <a:t>, </a:t>
            </a:r>
            <a:r>
              <a:rPr b="1" lang="fr" sz="1600">
                <a:solidFill>
                  <a:schemeClr val="dk1"/>
                </a:solidFill>
              </a:rPr>
              <a:t>FASTER R-CNN, </a:t>
            </a:r>
            <a:r>
              <a:rPr lang="fr" sz="1600">
                <a:solidFill>
                  <a:schemeClr val="dk2"/>
                </a:solidFill>
              </a:rPr>
              <a:t>which aimed to optimize the stages of the pipeline check this article for more information: </a:t>
            </a:r>
            <a:r>
              <a:rPr lang="fr" sz="1600" u="sng">
                <a:solidFill>
                  <a:schemeClr val="hlink"/>
                </a:solidFill>
                <a:hlinkClick r:id="rId6"/>
              </a:rPr>
              <a:t>link</a:t>
            </a:r>
            <a:r>
              <a:rPr lang="fr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35500" y="2490025"/>
            <a:ext cx="495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7"/>
              </a:rPr>
              <a:t>Girshick, R., Donahue, J., Darrell, T., &amp; Malik, J. (2013). Rich feature hierarchies for accurate object detection and semantic segmentation. arXiv preprint arXiv:1311.2524 [cs.CV]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29325" y="2828175"/>
            <a:ext cx="350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R-CNN</a:t>
            </a:r>
            <a:r>
              <a:rPr b="1" lang="fr" sz="16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Multi stage technique.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Algorithmic based region extraction.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fr" sz="1600">
                <a:solidFill>
                  <a:schemeClr val="dk2"/>
                </a:solidFill>
              </a:rPr>
              <a:t>Window sliding on regions</a:t>
            </a:r>
            <a:r>
              <a:rPr lang="fr" sz="1600">
                <a:solidFill>
                  <a:schemeClr val="dk2"/>
                </a:solidFill>
              </a:rPr>
              <a:t>, some other models that used this technique.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5156850" y="2797175"/>
            <a:ext cx="3341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</a:rPr>
              <a:t>Limitations: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fr" sz="1700">
                <a:solidFill>
                  <a:schemeClr val="dk2"/>
                </a:solidFill>
              </a:rPr>
              <a:t>Multi stage pipeline.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fr" sz="1700">
                <a:solidFill>
                  <a:schemeClr val="dk1"/>
                </a:solidFill>
              </a:rPr>
              <a:t>Computation efficiency.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fr" sz="1700">
                <a:solidFill>
                  <a:schemeClr val="dk2"/>
                </a:solidFill>
              </a:rPr>
              <a:t>Real time object detection.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fr" sz="1700">
                <a:solidFill>
                  <a:schemeClr val="dk2"/>
                </a:solidFill>
              </a:rPr>
              <a:t>Different scale and aspect ratio.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7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890850" y="1315125"/>
            <a:ext cx="736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YOLO 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new way of doing Computer vision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49675" y="282700"/>
            <a:ext cx="66768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</a:rPr>
              <a:t>The new way of doing Computer vision, YOLO: You Only Look Once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74950" y="1482150"/>
            <a:ext cx="7994100" cy="29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700">
                <a:solidFill>
                  <a:schemeClr val="dk2"/>
                </a:solidFill>
              </a:rPr>
              <a:t>Since using window sliding method wasn’t efficient in term of computation.</a:t>
            </a:r>
            <a:endParaRPr i="1"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</a:rPr>
              <a:t>YOLO</a:t>
            </a:r>
            <a:r>
              <a:rPr lang="fr" sz="1700">
                <a:solidFill>
                  <a:schemeClr val="dk2"/>
                </a:solidFill>
              </a:rPr>
              <a:t> model does only look once to the entire picture.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How ?</a:t>
            </a:r>
            <a:r>
              <a:rPr b="1" lang="fr" sz="2000">
                <a:solidFill>
                  <a:schemeClr val="dk2"/>
                </a:solidFill>
              </a:rPr>
              <a:t> </a:t>
            </a:r>
            <a:r>
              <a:rPr lang="fr" sz="1700">
                <a:solidFill>
                  <a:schemeClr val="dk2"/>
                </a:solidFill>
              </a:rPr>
              <a:t>YOLO takes the </a:t>
            </a:r>
            <a:r>
              <a:rPr b="1" lang="fr" sz="1700">
                <a:solidFill>
                  <a:schemeClr val="dk1"/>
                </a:solidFill>
              </a:rPr>
              <a:t>entire image as input</a:t>
            </a:r>
            <a:r>
              <a:rPr lang="fr" sz="1700">
                <a:solidFill>
                  <a:schemeClr val="dk2"/>
                </a:solidFill>
              </a:rPr>
              <a:t> no sliding window.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Problem:</a:t>
            </a:r>
            <a:r>
              <a:rPr lang="fr" sz="1700">
                <a:solidFill>
                  <a:schemeClr val="dk2"/>
                </a:solidFill>
              </a:rPr>
              <a:t> The sliding window was designed to run the model for each part of the image since processing the entire image is complex for simple CNN,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2"/>
                </a:solidFill>
              </a:rPr>
              <a:t>So without sliding windows what are we going to solve this problem for complex images ?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852425" y="4603875"/>
            <a:ext cx="5995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8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"You Only Look Once: Unified, Real-Time Object Detection" by Joseph Redmon, Santosh Divvala, Ross Girshick, and Ali Farhadi (arXiv:1506.02640) - Introduces the YOLO (You Only Look Once) approach for real-time object detection.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